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Arial Black" panose="020B0A04020102020204" pitchFamily="34" charset="0"/>
      <p:bold r:id="rId14"/>
    </p:embeddedFon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2E44D8"/>
    <a:srgbClr val="00BAFF"/>
    <a:srgbClr val="883C84"/>
    <a:srgbClr val="461B49"/>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44" autoAdjust="0"/>
    <p:restoredTop sz="94291" autoAdjust="0"/>
  </p:normalViewPr>
  <p:slideViewPr>
    <p:cSldViewPr>
      <p:cViewPr>
        <p:scale>
          <a:sx n="60" d="100"/>
          <a:sy n="60" d="100"/>
        </p:scale>
        <p:origin x="-786" y="-10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E:\Forage\Accenture\Data%20Cleaning\Task%203_Final%20Content%20Data%20se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Forage\Accenture\Data%20Cleaning\Task%203_Final%20Content%20Data%20set.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set.csv]Sheet2!PivotTable1</c:name>
    <c:fmtId val="4"/>
  </c:pivotSource>
  <c:chart>
    <c:title>
      <c:tx>
        <c:rich>
          <a:bodyPr rot="0" spcFirstLastPara="1" vertOverflow="ellipsis" vert="horz" wrap="square" anchor="ctr" anchorCtr="1"/>
          <a:lstStyle/>
          <a:p>
            <a:pPr>
              <a:defRPr sz="3000" b="0" i="0" u="none" strike="noStrike" kern="1200" spc="0" baseline="0">
                <a:solidFill>
                  <a:schemeClr val="tx1">
                    <a:lumMod val="65000"/>
                    <a:lumOff val="35000"/>
                  </a:schemeClr>
                </a:solidFill>
                <a:latin typeface="Arial Black" panose="020B0A04020102020204" pitchFamily="34" charset="0"/>
                <a:ea typeface="+mn-ea"/>
                <a:cs typeface="+mn-cs"/>
              </a:defRPr>
            </a:pPr>
            <a:r>
              <a:rPr lang="en-US" sz="3000">
                <a:latin typeface="Arial Black" panose="020B0A04020102020204" pitchFamily="34" charset="0"/>
              </a:rPr>
              <a:t>Top 5 Ctegories by Popularity</a:t>
            </a:r>
            <a:r>
              <a:rPr lang="en-US" sz="3000" baseline="0">
                <a:latin typeface="Arial Black" panose="020B0A04020102020204" pitchFamily="34" charset="0"/>
              </a:rPr>
              <a:t> Score</a:t>
            </a:r>
            <a:endParaRPr lang="en-US" sz="3000">
              <a:latin typeface="Arial Black" panose="020B0A04020102020204" pitchFamily="34" charset="0"/>
            </a:endParaRPr>
          </a:p>
        </c:rich>
      </c:tx>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Arial Black" panose="020B0A04020102020204" pitchFamily="34" charset="0"/>
              <a:ea typeface="+mn-ea"/>
              <a:cs typeface="+mn-cs"/>
            </a:defRPr>
          </a:pPr>
          <a:endParaRPr lang="en-US"/>
        </a:p>
      </c:txPr>
    </c:title>
    <c:autoTitleDeleted val="0"/>
    <c:pivotFmts>
      <c:pivotFmt>
        <c:idx val="0"/>
        <c:spPr>
          <a:solidFill>
            <a:schemeClr val="accent1"/>
          </a:solidFill>
          <a:ln>
            <a:noFill/>
          </a:ln>
          <a:effectLst/>
          <a:sp3d/>
        </c:spPr>
        <c:marker>
          <c:symbol val="none"/>
        </c:marker>
      </c:pivotFmt>
      <c:pivotFmt>
        <c:idx val="1"/>
        <c:spPr>
          <a:solidFill>
            <a:schemeClr val="accent1"/>
          </a:solidFill>
          <a:ln>
            <a:noFill/>
          </a:ln>
          <a:effectLst/>
          <a:sp3d/>
        </c:spPr>
        <c:marker>
          <c:symbol val="none"/>
        </c:marker>
      </c:pivotFmt>
      <c:pivotFmt>
        <c:idx val="2"/>
        <c:spPr>
          <a:solidFill>
            <a:schemeClr val="accent1"/>
          </a:solidFill>
          <a:ln>
            <a:noFill/>
          </a:ln>
          <a:effectLst/>
          <a:sp3d/>
        </c:spPr>
        <c:marker>
          <c:symbol val="none"/>
        </c:marker>
      </c:pivotFmt>
    </c:pivotFmts>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Sheet2!$B$3</c:f>
              <c:strCache>
                <c:ptCount val="1"/>
                <c:pt idx="0">
                  <c:v>Total</c:v>
                </c:pt>
              </c:strCache>
            </c:strRef>
          </c:tx>
          <c:spPr>
            <a:solidFill>
              <a:schemeClr val="accent1"/>
            </a:solidFill>
            <a:ln>
              <a:noFill/>
            </a:ln>
            <a:effectLst/>
            <a:sp3d/>
          </c:spPr>
          <c:invertIfNegative val="0"/>
          <c:cat>
            <c:strRef>
              <c:f>Sheet2!$A$4:$A$9</c:f>
              <c:strCache>
                <c:ptCount val="5"/>
                <c:pt idx="0">
                  <c:v>Food</c:v>
                </c:pt>
                <c:pt idx="1">
                  <c:v>Technology</c:v>
                </c:pt>
                <c:pt idx="2">
                  <c:v>Healthy Eating</c:v>
                </c:pt>
                <c:pt idx="3">
                  <c:v>Science</c:v>
                </c:pt>
                <c:pt idx="4">
                  <c:v>Animals</c:v>
                </c:pt>
              </c:strCache>
            </c:strRef>
          </c:cat>
          <c:val>
            <c:numRef>
              <c:f>Sheet2!$B$4:$B$9</c:f>
              <c:numCache>
                <c:formatCode>General</c:formatCode>
                <c:ptCount val="5"/>
                <c:pt idx="0">
                  <c:v>66676</c:v>
                </c:pt>
                <c:pt idx="1">
                  <c:v>68738</c:v>
                </c:pt>
                <c:pt idx="2">
                  <c:v>69339</c:v>
                </c:pt>
                <c:pt idx="3">
                  <c:v>71168</c:v>
                </c:pt>
                <c:pt idx="4">
                  <c:v>74965</c:v>
                </c:pt>
              </c:numCache>
            </c:numRef>
          </c:val>
          <c:extLst>
            <c:ext xmlns:c16="http://schemas.microsoft.com/office/drawing/2014/chart" uri="{C3380CC4-5D6E-409C-BE32-E72D297353CC}">
              <c16:uniqueId val="{00000000-78AF-4A3D-8E5E-F3F77143AD6C}"/>
            </c:ext>
          </c:extLst>
        </c:ser>
        <c:dLbls>
          <c:showLegendKey val="0"/>
          <c:showVal val="0"/>
          <c:showCatName val="0"/>
          <c:showSerName val="0"/>
          <c:showPercent val="0"/>
          <c:showBubbleSize val="0"/>
        </c:dLbls>
        <c:gapWidth val="182"/>
        <c:shape val="box"/>
        <c:axId val="712623168"/>
        <c:axId val="660141520"/>
        <c:axId val="0"/>
      </c:bar3DChart>
      <c:catAx>
        <c:axId val="71262316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Graphik Regular"/>
                <a:ea typeface="+mn-ea"/>
                <a:cs typeface="+mn-cs"/>
              </a:defRPr>
            </a:pPr>
            <a:endParaRPr lang="en-US"/>
          </a:p>
        </c:txPr>
        <c:crossAx val="660141520"/>
        <c:crosses val="autoZero"/>
        <c:auto val="1"/>
        <c:lblAlgn val="ctr"/>
        <c:lblOffset val="100"/>
        <c:noMultiLvlLbl val="0"/>
      </c:catAx>
      <c:valAx>
        <c:axId val="66014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Graphik Regular"/>
                <a:ea typeface="+mn-ea"/>
                <a:cs typeface="+mn-cs"/>
              </a:defRPr>
            </a:pPr>
            <a:endParaRPr lang="en-US"/>
          </a:p>
        </c:txPr>
        <c:crossAx val="712623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set.csv]Sheet2!PivotTable1</c:name>
    <c:fmtId val="1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000" dirty="0">
                <a:latin typeface="Arial Black" panose="020B0A04020102020204" pitchFamily="34" charset="0"/>
              </a:rPr>
              <a:t>Popularity</a:t>
            </a:r>
            <a:r>
              <a:rPr lang="en-US" sz="3000" baseline="0" dirty="0">
                <a:latin typeface="Arial Black" panose="020B0A04020102020204" pitchFamily="34" charset="0"/>
              </a:rPr>
              <a:t> Percentage Share Top 5 Categories</a:t>
            </a:r>
            <a:endParaRPr lang="en-US" sz="3000" dirty="0">
              <a:latin typeface="Arial Black" panose="020B0A040201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pivotFmt>
      <c:pivotFmt>
        <c:idx val="1"/>
        <c:spPr>
          <a:solidFill>
            <a:schemeClr val="accent3"/>
          </a:solidFill>
          <a:ln w="25400">
            <a:solidFill>
              <a:schemeClr val="lt1"/>
            </a:solidFill>
          </a:ln>
          <a:effectLst/>
          <a:sp3d contourW="25400">
            <a:contourClr>
              <a:schemeClr val="lt1"/>
            </a:contourClr>
          </a:sp3d>
        </c:spPr>
        <c:dLbl>
          <c:idx val="0"/>
          <c:layout>
            <c:manualLayout>
              <c:x val="-0.13846041119860017"/>
              <c:y val="0.14067147856517936"/>
            </c:manualLayout>
          </c:layout>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2"/>
          </a:solidFill>
          <a:ln w="25400">
            <a:solidFill>
              <a:schemeClr val="lt1"/>
            </a:solidFill>
          </a:ln>
          <a:effectLst/>
          <a:sp3d contourW="25400">
            <a:contourClr>
              <a:schemeClr val="lt1"/>
            </a:contourClr>
          </a:sp3d>
        </c:spPr>
        <c:dLbl>
          <c:idx val="0"/>
          <c:layout>
            <c:manualLayout>
              <c:x val="0.1686609798775153"/>
              <c:y val="9.9021945173520018E-2"/>
            </c:manualLayout>
          </c:layout>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dLbl>
          <c:idx val="0"/>
          <c:layout>
            <c:manualLayout>
              <c:x val="0.1686609798775153"/>
              <c:y val="9.9021945173520018E-2"/>
            </c:manualLayout>
          </c:layout>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
        <c:spPr>
          <a:solidFill>
            <a:schemeClr val="accent1"/>
          </a:solidFill>
          <a:ln w="25400">
            <a:solidFill>
              <a:schemeClr val="lt1"/>
            </a:solidFill>
          </a:ln>
          <a:effectLst/>
          <a:sp3d contourW="25400">
            <a:contourClr>
              <a:schemeClr val="lt1"/>
            </a:contourClr>
          </a:sp3d>
        </c:spPr>
        <c:dLbl>
          <c:idx val="0"/>
          <c:layout>
            <c:manualLayout>
              <c:x val="-0.13846041119860017"/>
              <c:y val="0.14067147856517936"/>
            </c:manualLayout>
          </c:layout>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dLbl>
          <c:idx val="0"/>
          <c:layout>
            <c:manualLayout>
              <c:x val="0.1686609798775153"/>
              <c:y val="9.9021945173520018E-2"/>
            </c:manualLayout>
          </c:layout>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
        <c:spPr>
          <a:solidFill>
            <a:schemeClr val="accent1"/>
          </a:solidFill>
          <a:ln w="25400">
            <a:solidFill>
              <a:schemeClr val="lt1"/>
            </a:solidFill>
          </a:ln>
          <a:effectLst/>
          <a:sp3d contourW="25400">
            <a:contourClr>
              <a:schemeClr val="lt1"/>
            </a:contourClr>
          </a:sp3d>
        </c:spPr>
        <c:dLbl>
          <c:idx val="0"/>
          <c:layout>
            <c:manualLayout>
              <c:x val="-0.13846041119860017"/>
              <c:y val="0.14067147856517936"/>
            </c:manualLayout>
          </c:layout>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s>
    <c:view3D>
      <c:rotX val="30"/>
      <c:rotY val="21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19288167104111986"/>
          <c:w val="1"/>
          <c:h val="0.7801625838436862"/>
        </c:manualLayout>
      </c:layout>
      <c:pie3DChart>
        <c:varyColors val="1"/>
        <c:ser>
          <c:idx val="0"/>
          <c:order val="0"/>
          <c:tx>
            <c:strRef>
              <c:f>Sheet2!$B$3</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850-4BD4-98DE-59888C233A99}"/>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5850-4BD4-98DE-59888C233A99}"/>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5850-4BD4-98DE-59888C233A99}"/>
              </c:ext>
            </c:extLst>
          </c:dPt>
          <c:dPt>
            <c:idx val="3"/>
            <c:bubble3D val="0"/>
            <c:explosion val="7"/>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5850-4BD4-98DE-59888C233A99}"/>
              </c:ext>
            </c:extLst>
          </c:dPt>
          <c:dPt>
            <c:idx val="4"/>
            <c:bubble3D val="0"/>
            <c:explosion val="13"/>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5850-4BD4-98DE-59888C233A99}"/>
              </c:ext>
            </c:extLst>
          </c:dPt>
          <c:dLbls>
            <c:dLbl>
              <c:idx val="0"/>
              <c:layout>
                <c:manualLayout>
                  <c:x val="0.15717533115378121"/>
                  <c:y val="-0.1609508108556239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850-4BD4-98DE-59888C233A99}"/>
                </c:ext>
              </c:extLst>
            </c:dLbl>
            <c:dLbl>
              <c:idx val="1"/>
              <c:layout>
                <c:manualLayout>
                  <c:x val="0.14624380285797609"/>
                  <c:y val="9.513676295899056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850-4BD4-98DE-59888C233A99}"/>
                </c:ext>
              </c:extLst>
            </c:dLbl>
            <c:dLbl>
              <c:idx val="2"/>
              <c:layout>
                <c:manualLayout>
                  <c:x val="-0.11994190419180059"/>
                  <c:y val="0.136786361852295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850-4BD4-98DE-59888C233A99}"/>
                </c:ext>
              </c:extLst>
            </c:dLbl>
            <c:dLbl>
              <c:idx val="3"/>
              <c:layout>
                <c:manualLayout>
                  <c:x val="-0.15824507682153766"/>
                  <c:y val="-0.1208788401725265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850-4BD4-98DE-59888C233A99}"/>
                </c:ext>
              </c:extLst>
            </c:dLbl>
            <c:dLbl>
              <c:idx val="4"/>
              <c:layout>
                <c:manualLayout>
                  <c:x val="-7.9700349956255467E-2"/>
                  <c:y val="-0.2497880740852004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5850-4BD4-98DE-59888C233A99}"/>
                </c:ext>
              </c:extLst>
            </c:dLbl>
            <c:spPr>
              <a:noFill/>
              <a:ln>
                <a:noFill/>
              </a:ln>
              <a:effectLst/>
            </c:spPr>
            <c:txPr>
              <a:bodyPr rot="0" spcFirstLastPara="1" vertOverflow="clip" horzOverflow="clip" vert="horz" wrap="square" lIns="38100" tIns="19050" rIns="38100" bIns="19050" anchor="ctr" anchorCtr="1">
                <a:spAutoFit/>
              </a:bodyPr>
              <a:lstStyle/>
              <a:p>
                <a:pPr>
                  <a:defRPr sz="2400" b="1" i="0" u="none" strike="noStrike" kern="1200" baseline="0">
                    <a:solidFill>
                      <a:schemeClr val="bg1"/>
                    </a:solidFill>
                    <a:latin typeface="Graphik Regular" panose="020B0503030202060203"/>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Sheet2!$A$4:$A$9</c:f>
              <c:strCache>
                <c:ptCount val="5"/>
                <c:pt idx="0">
                  <c:v>Food</c:v>
                </c:pt>
                <c:pt idx="1">
                  <c:v>Technology</c:v>
                </c:pt>
                <c:pt idx="2">
                  <c:v>Healthy Eating</c:v>
                </c:pt>
                <c:pt idx="3">
                  <c:v>Science</c:v>
                </c:pt>
                <c:pt idx="4">
                  <c:v>Animals</c:v>
                </c:pt>
              </c:strCache>
            </c:strRef>
          </c:cat>
          <c:val>
            <c:numRef>
              <c:f>Sheet2!$B$4:$B$9</c:f>
              <c:numCache>
                <c:formatCode>General</c:formatCode>
                <c:ptCount val="5"/>
                <c:pt idx="0">
                  <c:v>66676</c:v>
                </c:pt>
                <c:pt idx="1">
                  <c:v>68738</c:v>
                </c:pt>
                <c:pt idx="2">
                  <c:v>69339</c:v>
                </c:pt>
                <c:pt idx="3">
                  <c:v>71168</c:v>
                </c:pt>
                <c:pt idx="4">
                  <c:v>74965</c:v>
                </c:pt>
              </c:numCache>
            </c:numRef>
          </c:val>
          <c:extLst>
            <c:ext xmlns:c16="http://schemas.microsoft.com/office/drawing/2014/chart" uri="{C3380CC4-5D6E-409C-BE32-E72D297353CC}">
              <c16:uniqueId val="{0000000A-5850-4BD4-98DE-59888C233A99}"/>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1.png"/><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3.jpeg"/><Relationship Id="rId4" Type="http://schemas.openxmlformats.org/officeDocument/2006/relationships/image" Target="../media/image22.svg"/><Relationship Id="rId9"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sv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8.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9.sv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438896" y="-30251"/>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94113" y="80264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73880" cy="2847639"/>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a:t>
            </a:r>
          </a:p>
        </p:txBody>
      </p:sp>
      <p:sp>
        <p:nvSpPr>
          <p:cNvPr id="31" name="Rectangle: Rounded Corners 30">
            <a:extLst>
              <a:ext uri="{FF2B5EF4-FFF2-40B4-BE49-F238E27FC236}">
                <a16:creationId xmlns:a16="http://schemas.microsoft.com/office/drawing/2014/main" id="{74A52B9B-57D3-4630-AA09-0BF3EC56A9A2}"/>
              </a:ext>
            </a:extLst>
          </p:cNvPr>
          <p:cNvSpPr/>
          <p:nvPr/>
        </p:nvSpPr>
        <p:spPr>
          <a:xfrm>
            <a:off x="0" y="7714"/>
            <a:ext cx="2529332" cy="716186"/>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29" name="Picture 28">
            <a:extLst>
              <a:ext uri="{FF2B5EF4-FFF2-40B4-BE49-F238E27FC236}">
                <a16:creationId xmlns:a16="http://schemas.microsoft.com/office/drawing/2014/main" id="{702B6F52-218C-4F33-A16D-721E808CDA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9707" y="78519"/>
            <a:ext cx="1869918" cy="492981"/>
          </a:xfrm>
          <a:prstGeom prst="rect">
            <a:avLst/>
          </a:prstGeom>
        </p:spPr>
      </p:pic>
      <p:sp>
        <p:nvSpPr>
          <p:cNvPr id="33" name="Rectangle: Rounded Corners 32">
            <a:extLst>
              <a:ext uri="{FF2B5EF4-FFF2-40B4-BE49-F238E27FC236}">
                <a16:creationId xmlns:a16="http://schemas.microsoft.com/office/drawing/2014/main" id="{B7B42B45-B6C3-4035-9C49-C3F0DE7FAAFA}"/>
              </a:ext>
            </a:extLst>
          </p:cNvPr>
          <p:cNvSpPr/>
          <p:nvPr/>
        </p:nvSpPr>
        <p:spPr>
          <a:xfrm>
            <a:off x="12783355" y="9029700"/>
            <a:ext cx="3218645" cy="838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CC156267-9640-4B84-B5A4-1DA941146C17}"/>
              </a:ext>
            </a:extLst>
          </p:cNvPr>
          <p:cNvSpPr txBox="1"/>
          <p:nvPr/>
        </p:nvSpPr>
        <p:spPr>
          <a:xfrm>
            <a:off x="13240571" y="9029700"/>
            <a:ext cx="2514600" cy="877163"/>
          </a:xfrm>
          <a:prstGeom prst="rect">
            <a:avLst/>
          </a:prstGeom>
          <a:noFill/>
        </p:spPr>
        <p:txBody>
          <a:bodyPr wrap="square" rtlCol="0">
            <a:spAutoFit/>
          </a:bodyPr>
          <a:lstStyle/>
          <a:p>
            <a:pPr algn="ctr"/>
            <a:r>
              <a:rPr lang="en-US" sz="1700" dirty="0">
                <a:latin typeface="Arial Black" panose="020B0A04020102020204" pitchFamily="34" charset="0"/>
              </a:rPr>
              <a:t>Presented By</a:t>
            </a:r>
          </a:p>
          <a:p>
            <a:pPr algn="ctr"/>
            <a:r>
              <a:rPr lang="en-US" sz="1700" dirty="0">
                <a:latin typeface="Arial Black" panose="020B0A04020102020204" pitchFamily="34" charset="0"/>
              </a:rPr>
              <a:t>MD. Sharique Salim</a:t>
            </a:r>
          </a:p>
          <a:p>
            <a:pPr algn="ctr"/>
            <a:r>
              <a:rPr lang="en-US" sz="1700" dirty="0">
                <a:latin typeface="Arial Black" panose="020B0A04020102020204" pitchFamily="34" charset="0"/>
              </a:rPr>
              <a:t>Data Analyst</a:t>
            </a:r>
            <a:endParaRPr lang="en-IN" sz="1700" dirty="0">
              <a:latin typeface="Arial Black" panose="020B0A04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3238500"/>
            <a:ext cx="4703553" cy="2462213"/>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Business 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916600" y="6782461"/>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6" name="Group 23">
            <a:extLst>
              <a:ext uri="{FF2B5EF4-FFF2-40B4-BE49-F238E27FC236}">
                <a16:creationId xmlns:a16="http://schemas.microsoft.com/office/drawing/2014/main" id="{EB1B6D23-82E7-4EE5-9086-F00239B302FF}"/>
              </a:ext>
            </a:extLst>
          </p:cNvPr>
          <p:cNvGrpSpPr/>
          <p:nvPr/>
        </p:nvGrpSpPr>
        <p:grpSpPr>
          <a:xfrm>
            <a:off x="10810567" y="193869"/>
            <a:ext cx="2607262" cy="2388374"/>
            <a:chOff x="0" y="0"/>
            <a:chExt cx="4727344" cy="4493736"/>
          </a:xfrm>
        </p:grpSpPr>
        <p:grpSp>
          <p:nvGrpSpPr>
            <p:cNvPr id="27" name="Group 24">
              <a:extLst>
                <a:ext uri="{FF2B5EF4-FFF2-40B4-BE49-F238E27FC236}">
                  <a16:creationId xmlns:a16="http://schemas.microsoft.com/office/drawing/2014/main" id="{29FE4F9C-FD02-4129-B6F6-C0E726B4D812}"/>
                </a:ext>
              </a:extLst>
            </p:cNvPr>
            <p:cNvGrpSpPr>
              <a:grpSpLocks noChangeAspect="1"/>
            </p:cNvGrpSpPr>
            <p:nvPr/>
          </p:nvGrpSpPr>
          <p:grpSpPr>
            <a:xfrm>
              <a:off x="644072" y="410464"/>
              <a:ext cx="4083272" cy="4083272"/>
              <a:chOff x="0" y="0"/>
              <a:chExt cx="6350000" cy="6350000"/>
            </a:xfrm>
          </p:grpSpPr>
          <p:sp>
            <p:nvSpPr>
              <p:cNvPr id="29" name="Freeform 25">
                <a:extLst>
                  <a:ext uri="{FF2B5EF4-FFF2-40B4-BE49-F238E27FC236}">
                    <a16:creationId xmlns:a16="http://schemas.microsoft.com/office/drawing/2014/main" id="{88A58073-D7B1-4F8B-9A50-418A555513E1}"/>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8" name="Picture 26">
              <a:extLst>
                <a:ext uri="{FF2B5EF4-FFF2-40B4-BE49-F238E27FC236}">
                  <a16:creationId xmlns:a16="http://schemas.microsoft.com/office/drawing/2014/main" id="{AEA79E72-1AEA-451F-AE2A-0896B0C3B3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30" name="Group 23">
            <a:extLst>
              <a:ext uri="{FF2B5EF4-FFF2-40B4-BE49-F238E27FC236}">
                <a16:creationId xmlns:a16="http://schemas.microsoft.com/office/drawing/2014/main" id="{035B30ED-C3DF-4A93-9729-3B274063E8D1}"/>
              </a:ext>
            </a:extLst>
          </p:cNvPr>
          <p:cNvGrpSpPr/>
          <p:nvPr/>
        </p:nvGrpSpPr>
        <p:grpSpPr>
          <a:xfrm>
            <a:off x="10820400" y="3401935"/>
            <a:ext cx="2607262" cy="2388374"/>
            <a:chOff x="0" y="0"/>
            <a:chExt cx="4727344" cy="4493736"/>
          </a:xfrm>
        </p:grpSpPr>
        <p:grpSp>
          <p:nvGrpSpPr>
            <p:cNvPr id="31" name="Group 24">
              <a:extLst>
                <a:ext uri="{FF2B5EF4-FFF2-40B4-BE49-F238E27FC236}">
                  <a16:creationId xmlns:a16="http://schemas.microsoft.com/office/drawing/2014/main" id="{EB7C03AC-90C5-4DE7-BCCF-A1B9B7D13342}"/>
                </a:ext>
              </a:extLst>
            </p:cNvPr>
            <p:cNvGrpSpPr>
              <a:grpSpLocks noChangeAspect="1"/>
            </p:cNvGrpSpPr>
            <p:nvPr/>
          </p:nvGrpSpPr>
          <p:grpSpPr>
            <a:xfrm>
              <a:off x="644072" y="410464"/>
              <a:ext cx="4083272" cy="4083272"/>
              <a:chOff x="0" y="0"/>
              <a:chExt cx="6350000" cy="6350000"/>
            </a:xfrm>
          </p:grpSpPr>
          <p:sp>
            <p:nvSpPr>
              <p:cNvPr id="33" name="Freeform 25">
                <a:extLst>
                  <a:ext uri="{FF2B5EF4-FFF2-40B4-BE49-F238E27FC236}">
                    <a16:creationId xmlns:a16="http://schemas.microsoft.com/office/drawing/2014/main" id="{8DFDBFDA-E1E8-433E-9605-4FEB6BEBFB59}"/>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32" name="Picture 26">
              <a:extLst>
                <a:ext uri="{FF2B5EF4-FFF2-40B4-BE49-F238E27FC236}">
                  <a16:creationId xmlns:a16="http://schemas.microsoft.com/office/drawing/2014/main" id="{4E473430-26E0-4A63-81DD-2B79CCF075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34" name="Group 23">
            <a:extLst>
              <a:ext uri="{FF2B5EF4-FFF2-40B4-BE49-F238E27FC236}">
                <a16:creationId xmlns:a16="http://schemas.microsoft.com/office/drawing/2014/main" id="{55AD4CD7-B6AD-49F9-9CD4-5089D58A05C1}"/>
              </a:ext>
            </a:extLst>
          </p:cNvPr>
          <p:cNvGrpSpPr/>
          <p:nvPr/>
        </p:nvGrpSpPr>
        <p:grpSpPr>
          <a:xfrm>
            <a:off x="10998012" y="6639544"/>
            <a:ext cx="2607262" cy="2388374"/>
            <a:chOff x="0" y="0"/>
            <a:chExt cx="4727344" cy="4493736"/>
          </a:xfrm>
        </p:grpSpPr>
        <p:grpSp>
          <p:nvGrpSpPr>
            <p:cNvPr id="35" name="Group 24">
              <a:extLst>
                <a:ext uri="{FF2B5EF4-FFF2-40B4-BE49-F238E27FC236}">
                  <a16:creationId xmlns:a16="http://schemas.microsoft.com/office/drawing/2014/main" id="{C2DF57F8-0109-4526-8E9A-73F96E9BE457}"/>
                </a:ext>
              </a:extLst>
            </p:cNvPr>
            <p:cNvGrpSpPr>
              <a:grpSpLocks noChangeAspect="1"/>
            </p:cNvGrpSpPr>
            <p:nvPr/>
          </p:nvGrpSpPr>
          <p:grpSpPr>
            <a:xfrm>
              <a:off x="644072" y="410464"/>
              <a:ext cx="4083272" cy="4083272"/>
              <a:chOff x="0" y="0"/>
              <a:chExt cx="6350000" cy="6350000"/>
            </a:xfrm>
          </p:grpSpPr>
          <p:sp>
            <p:nvSpPr>
              <p:cNvPr id="37" name="Freeform 25">
                <a:extLst>
                  <a:ext uri="{FF2B5EF4-FFF2-40B4-BE49-F238E27FC236}">
                    <a16:creationId xmlns:a16="http://schemas.microsoft.com/office/drawing/2014/main" id="{9DF3B1FA-1037-45B6-ADCC-E11C99DA4A97}"/>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36" name="Picture 26">
              <a:extLst>
                <a:ext uri="{FF2B5EF4-FFF2-40B4-BE49-F238E27FC236}">
                  <a16:creationId xmlns:a16="http://schemas.microsoft.com/office/drawing/2014/main" id="{3BBBCF77-5511-4C1D-9629-05CA922F7D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sp>
        <p:nvSpPr>
          <p:cNvPr id="17" name="TextBox 16">
            <a:extLst>
              <a:ext uri="{FF2B5EF4-FFF2-40B4-BE49-F238E27FC236}">
                <a16:creationId xmlns:a16="http://schemas.microsoft.com/office/drawing/2014/main" id="{784A1EFE-BC3F-49F9-B491-0DFB9CB97A88}"/>
              </a:ext>
            </a:extLst>
          </p:cNvPr>
          <p:cNvSpPr txBox="1"/>
          <p:nvPr/>
        </p:nvSpPr>
        <p:spPr>
          <a:xfrm>
            <a:off x="10998012" y="1031185"/>
            <a:ext cx="1879788" cy="530915"/>
          </a:xfrm>
          <a:prstGeom prst="rect">
            <a:avLst/>
          </a:prstGeom>
          <a:noFill/>
        </p:spPr>
        <p:txBody>
          <a:bodyPr wrap="square" rtlCol="0">
            <a:spAutoFit/>
          </a:bodyPr>
          <a:lstStyle/>
          <a:p>
            <a:pPr algn="ctr"/>
            <a:r>
              <a:rPr lang="en-IN" sz="2850" dirty="0">
                <a:latin typeface="Arial Black" panose="020B0A04020102020204" pitchFamily="34" charset="0"/>
              </a:rPr>
              <a:t>Analysis</a:t>
            </a:r>
          </a:p>
        </p:txBody>
      </p:sp>
      <p:sp>
        <p:nvSpPr>
          <p:cNvPr id="42" name="TextBox 41">
            <a:extLst>
              <a:ext uri="{FF2B5EF4-FFF2-40B4-BE49-F238E27FC236}">
                <a16:creationId xmlns:a16="http://schemas.microsoft.com/office/drawing/2014/main" id="{92D6C2A6-4065-462B-9808-3CBE630CCA52}"/>
              </a:ext>
            </a:extLst>
          </p:cNvPr>
          <p:cNvSpPr txBox="1"/>
          <p:nvPr/>
        </p:nvSpPr>
        <p:spPr>
          <a:xfrm>
            <a:off x="10976706" y="4234953"/>
            <a:ext cx="1879788" cy="530915"/>
          </a:xfrm>
          <a:prstGeom prst="rect">
            <a:avLst/>
          </a:prstGeom>
          <a:noFill/>
        </p:spPr>
        <p:txBody>
          <a:bodyPr wrap="square" rtlCol="0">
            <a:spAutoFit/>
          </a:bodyPr>
          <a:lstStyle/>
          <a:p>
            <a:pPr algn="ctr"/>
            <a:r>
              <a:rPr lang="en-IN" sz="2850" dirty="0">
                <a:latin typeface="Arial Black" panose="020B0A04020102020204" pitchFamily="34" charset="0"/>
              </a:rPr>
              <a:t>Insights</a:t>
            </a:r>
          </a:p>
        </p:txBody>
      </p:sp>
      <p:sp>
        <p:nvSpPr>
          <p:cNvPr id="43" name="TextBox 42">
            <a:extLst>
              <a:ext uri="{FF2B5EF4-FFF2-40B4-BE49-F238E27FC236}">
                <a16:creationId xmlns:a16="http://schemas.microsoft.com/office/drawing/2014/main" id="{9F3E7873-398D-430B-9059-6504C27B1323}"/>
              </a:ext>
            </a:extLst>
          </p:cNvPr>
          <p:cNvSpPr txBox="1"/>
          <p:nvPr/>
        </p:nvSpPr>
        <p:spPr>
          <a:xfrm>
            <a:off x="11150412" y="7277100"/>
            <a:ext cx="1879788" cy="969496"/>
          </a:xfrm>
          <a:prstGeom prst="rect">
            <a:avLst/>
          </a:prstGeom>
          <a:noFill/>
        </p:spPr>
        <p:txBody>
          <a:bodyPr wrap="square" rtlCol="0">
            <a:spAutoFit/>
          </a:bodyPr>
          <a:lstStyle/>
          <a:p>
            <a:pPr algn="ctr"/>
            <a:r>
              <a:rPr lang="en-IN" sz="2850" dirty="0">
                <a:latin typeface="Arial Black" panose="020B0A04020102020204" pitchFamily="34" charset="0"/>
              </a:rPr>
              <a:t>Next Steps </a:t>
            </a:r>
          </a:p>
        </p:txBody>
      </p:sp>
      <p:sp>
        <p:nvSpPr>
          <p:cNvPr id="18" name="TextBox 17">
            <a:extLst>
              <a:ext uri="{FF2B5EF4-FFF2-40B4-BE49-F238E27FC236}">
                <a16:creationId xmlns:a16="http://schemas.microsoft.com/office/drawing/2014/main" id="{DB4F32EB-F594-4905-9821-4452ABA8A5D2}"/>
              </a:ext>
            </a:extLst>
          </p:cNvPr>
          <p:cNvSpPr txBox="1"/>
          <p:nvPr/>
        </p:nvSpPr>
        <p:spPr>
          <a:xfrm>
            <a:off x="13605274" y="1296642"/>
            <a:ext cx="4454126" cy="1323439"/>
          </a:xfrm>
          <a:prstGeom prst="rect">
            <a:avLst/>
          </a:prstGeom>
          <a:noFill/>
        </p:spPr>
        <p:txBody>
          <a:bodyPr wrap="square" rtlCol="0">
            <a:spAutoFit/>
          </a:bodyPr>
          <a:lstStyle/>
          <a:p>
            <a:r>
              <a:rPr lang="en-US" sz="2000" dirty="0">
                <a:latin typeface="Graphik Regular" panose="020B0503030202060203"/>
              </a:rPr>
              <a:t>Animal and Science are the two most popular categories of content, showing that people enjoy "real life" and "factual" content the most.</a:t>
            </a:r>
            <a:endParaRPr lang="en-IN" sz="2000" dirty="0">
              <a:latin typeface="Graphik Regular" panose="020B0503030202060203"/>
            </a:endParaRPr>
          </a:p>
        </p:txBody>
      </p:sp>
      <p:sp>
        <p:nvSpPr>
          <p:cNvPr id="44" name="TextBox 43">
            <a:extLst>
              <a:ext uri="{FF2B5EF4-FFF2-40B4-BE49-F238E27FC236}">
                <a16:creationId xmlns:a16="http://schemas.microsoft.com/office/drawing/2014/main" id="{4C44B34E-0A94-460B-8C35-340916F211C6}"/>
              </a:ext>
            </a:extLst>
          </p:cNvPr>
          <p:cNvSpPr txBox="1"/>
          <p:nvPr/>
        </p:nvSpPr>
        <p:spPr>
          <a:xfrm>
            <a:off x="13485877" y="4229100"/>
            <a:ext cx="4454126" cy="2246769"/>
          </a:xfrm>
          <a:prstGeom prst="rect">
            <a:avLst/>
          </a:prstGeom>
          <a:noFill/>
        </p:spPr>
        <p:txBody>
          <a:bodyPr wrap="square" rtlCol="0">
            <a:spAutoFit/>
          </a:bodyPr>
          <a:lstStyle/>
          <a:p>
            <a:r>
              <a:rPr lang="en-US" sz="2000" dirty="0">
                <a:latin typeface="Graphik Regular" panose="020B0503030202060203"/>
              </a:rPr>
              <a:t>Food is a common theme </a:t>
            </a:r>
            <a:r>
              <a:rPr lang="en-US" sz="2000" dirty="0" err="1">
                <a:latin typeface="Graphik Regular" panose="020B0503030202060203"/>
              </a:rPr>
              <a:t>withTop</a:t>
            </a:r>
            <a:r>
              <a:rPr lang="en-US" sz="2000" dirty="0">
                <a:latin typeface="Graphik Regular" panose="020B0503030202060203"/>
              </a:rPr>
              <a:t> 5 Categories with "Healthy Eating" ranking the highest. This may given an indication to the audience within your user base. You could use this insight to create a campaign and work with healthy eating brands to boost user engagement.</a:t>
            </a:r>
          </a:p>
        </p:txBody>
      </p:sp>
      <p:sp>
        <p:nvSpPr>
          <p:cNvPr id="45" name="TextBox 44">
            <a:extLst>
              <a:ext uri="{FF2B5EF4-FFF2-40B4-BE49-F238E27FC236}">
                <a16:creationId xmlns:a16="http://schemas.microsoft.com/office/drawing/2014/main" id="{D5516E0C-7C37-453B-A1A9-EF7F51A8BAD3}"/>
              </a:ext>
            </a:extLst>
          </p:cNvPr>
          <p:cNvSpPr txBox="1"/>
          <p:nvPr/>
        </p:nvSpPr>
        <p:spPr>
          <a:xfrm>
            <a:off x="13605274" y="7759660"/>
            <a:ext cx="4454126" cy="1631216"/>
          </a:xfrm>
          <a:prstGeom prst="rect">
            <a:avLst/>
          </a:prstGeom>
          <a:noFill/>
        </p:spPr>
        <p:txBody>
          <a:bodyPr wrap="square" rtlCol="0">
            <a:spAutoFit/>
          </a:bodyPr>
          <a:lstStyle/>
          <a:p>
            <a:r>
              <a:rPr lang="en-US" sz="2000" dirty="0">
                <a:latin typeface="Graphik Regular" panose="020B0503030202060203"/>
              </a:rPr>
              <a:t>This ad-hoc analysis is insightful , but it's time to take this analysis into large scale production or real-time understanding of your business. We can show how to do this.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5532360"/>
            <a:chOff x="0" y="0"/>
            <a:chExt cx="11564591" cy="737647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5078312"/>
            </a:xfrm>
            <a:prstGeom prst="rect">
              <a:avLst/>
            </a:prstGeom>
          </p:spPr>
          <p:txBody>
            <a:bodyPr lIns="0" tIns="0" rIns="0" bIns="0" rtlCol="0" anchor="t">
              <a:spAutoFit/>
            </a:bodyPr>
            <a:lstStyle/>
            <a:p>
              <a:pPr>
                <a:lnSpc>
                  <a:spcPts val="2660"/>
                </a:lnSpc>
              </a:pPr>
              <a:r>
                <a:rPr lang="en-US" sz="2400" spc="-19" dirty="0">
                  <a:solidFill>
                    <a:srgbClr val="000000"/>
                  </a:solidFill>
                  <a:latin typeface="Graphik Regular" panose="020B0503030202060203" pitchFamily="34" charset="0"/>
                </a:rPr>
                <a:t>Project recap</a:t>
              </a:r>
            </a:p>
            <a:p>
              <a:pPr>
                <a:lnSpc>
                  <a:spcPts val="2660"/>
                </a:lnSpc>
              </a:pPr>
              <a:endParaRPr lang="en-US" sz="2400" spc="-19" dirty="0">
                <a:solidFill>
                  <a:srgbClr val="000000"/>
                </a:solidFill>
                <a:latin typeface="Graphik Regular" panose="020B0503030202060203" pitchFamily="34" charset="0"/>
              </a:endParaRPr>
            </a:p>
            <a:p>
              <a:pPr>
                <a:lnSpc>
                  <a:spcPts val="2660"/>
                </a:lnSpc>
              </a:pPr>
              <a:r>
                <a:rPr lang="en-US" sz="2400" spc="-19" dirty="0">
                  <a:solidFill>
                    <a:srgbClr val="000000"/>
                  </a:solidFill>
                  <a:latin typeface="Graphik Regular" panose="020B0503030202060203" pitchFamily="34" charset="0"/>
                </a:rPr>
                <a:t>Problem</a:t>
              </a:r>
            </a:p>
            <a:p>
              <a:pPr>
                <a:lnSpc>
                  <a:spcPts val="2660"/>
                </a:lnSpc>
              </a:pPr>
              <a:endParaRPr lang="en-US" sz="2400" spc="-19" dirty="0">
                <a:solidFill>
                  <a:srgbClr val="000000"/>
                </a:solidFill>
                <a:latin typeface="Graphik Regular" panose="020B0503030202060203" pitchFamily="34" charset="0"/>
              </a:endParaRPr>
            </a:p>
            <a:p>
              <a:pPr>
                <a:lnSpc>
                  <a:spcPts val="2660"/>
                </a:lnSpc>
              </a:pPr>
              <a:r>
                <a:rPr lang="en-US" sz="2400" spc="-19" dirty="0">
                  <a:solidFill>
                    <a:srgbClr val="000000"/>
                  </a:solidFill>
                  <a:latin typeface="Graphik Regular" panose="020B0503030202060203" pitchFamily="34" charset="0"/>
                </a:rPr>
                <a:t>The Analytics team</a:t>
              </a:r>
            </a:p>
            <a:p>
              <a:pPr>
                <a:lnSpc>
                  <a:spcPts val="2660"/>
                </a:lnSpc>
              </a:pPr>
              <a:endParaRPr lang="en-US" sz="2400" spc="-19" dirty="0">
                <a:solidFill>
                  <a:srgbClr val="000000"/>
                </a:solidFill>
                <a:latin typeface="Graphik Regular" panose="020B0503030202060203" pitchFamily="34" charset="0"/>
              </a:endParaRPr>
            </a:p>
            <a:p>
              <a:pPr>
                <a:lnSpc>
                  <a:spcPts val="2660"/>
                </a:lnSpc>
              </a:pPr>
              <a:r>
                <a:rPr lang="en-US" sz="2400" spc="-19" dirty="0">
                  <a:solidFill>
                    <a:srgbClr val="000000"/>
                  </a:solidFill>
                  <a:latin typeface="Graphik Regular" panose="020B0503030202060203" pitchFamily="34" charset="0"/>
                </a:rPr>
                <a:t>Process</a:t>
              </a:r>
            </a:p>
            <a:p>
              <a:pPr>
                <a:lnSpc>
                  <a:spcPts val="2660"/>
                </a:lnSpc>
              </a:pPr>
              <a:endParaRPr lang="en-US" sz="2400" spc="-19" dirty="0">
                <a:solidFill>
                  <a:srgbClr val="000000"/>
                </a:solidFill>
                <a:latin typeface="Graphik Regular" panose="020B0503030202060203" pitchFamily="34" charset="0"/>
              </a:endParaRPr>
            </a:p>
            <a:p>
              <a:pPr>
                <a:lnSpc>
                  <a:spcPts val="2660"/>
                </a:lnSpc>
              </a:pPr>
              <a:r>
                <a:rPr lang="en-US" sz="2400" spc="-19" dirty="0">
                  <a:solidFill>
                    <a:srgbClr val="000000"/>
                  </a:solidFill>
                  <a:latin typeface="Graphik Regular" panose="020B0503030202060203" pitchFamily="34" charset="0"/>
                </a:rPr>
                <a:t>Business Insights</a:t>
              </a:r>
            </a:p>
            <a:p>
              <a:pPr>
                <a:lnSpc>
                  <a:spcPts val="2660"/>
                </a:lnSpc>
              </a:pPr>
              <a:endParaRPr lang="en-US" sz="2400" spc="-19" dirty="0">
                <a:solidFill>
                  <a:srgbClr val="000000"/>
                </a:solidFill>
                <a:latin typeface="Graphik Regular" panose="020B0503030202060203" pitchFamily="34" charset="0"/>
              </a:endParaRPr>
            </a:p>
            <a:p>
              <a:pPr>
                <a:lnSpc>
                  <a:spcPts val="2660"/>
                </a:lnSpc>
              </a:pPr>
              <a:r>
                <a:rPr lang="en-US" sz="2400" spc="-19" dirty="0">
                  <a:solidFill>
                    <a:srgbClr val="000000"/>
                  </a:solidFill>
                  <a:latin typeface="Graphik Regular" panose="020B0503030202060203" pitchFamily="34" charset="0"/>
                </a:rPr>
                <a:t>Business 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pic>
        <p:nvPicPr>
          <p:cNvPr id="22" name="Picture 32">
            <a:extLst>
              <a:ext uri="{FF2B5EF4-FFF2-40B4-BE49-F238E27FC236}">
                <a16:creationId xmlns:a16="http://schemas.microsoft.com/office/drawing/2014/main" id="{13D7179B-1D84-4011-B8F7-5B38E87C74E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2049172" y="4877910"/>
            <a:ext cx="569176" cy="570389"/>
          </a:xfrm>
          <a:prstGeom prst="rect">
            <a:avLst/>
          </a:prstGeom>
          <a:effectLst>
            <a:outerShdw blurRad="50800" dist="38100" dir="2700000" algn="tl" rotWithShape="0">
              <a:prstClr val="black">
                <a:alpha val="40000"/>
              </a:prstClr>
            </a:outerShdw>
          </a:effectLst>
        </p:spPr>
      </p:pic>
      <p:pic>
        <p:nvPicPr>
          <p:cNvPr id="23" name="Picture 32">
            <a:extLst>
              <a:ext uri="{FF2B5EF4-FFF2-40B4-BE49-F238E27FC236}">
                <a16:creationId xmlns:a16="http://schemas.microsoft.com/office/drawing/2014/main" id="{927BF0FD-650C-4E07-8528-DE053A02E63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2049172" y="5563710"/>
            <a:ext cx="569176" cy="570389"/>
          </a:xfrm>
          <a:prstGeom prst="rect">
            <a:avLst/>
          </a:prstGeom>
          <a:effectLst>
            <a:outerShdw blurRad="50800" dist="38100" dir="2700000" algn="tl" rotWithShape="0">
              <a:prstClr val="black">
                <a:alpha val="40000"/>
              </a:prstClr>
            </a:outerShdw>
          </a:effectLst>
        </p:spPr>
      </p:pic>
      <p:pic>
        <p:nvPicPr>
          <p:cNvPr id="24" name="Picture 32">
            <a:extLst>
              <a:ext uri="{FF2B5EF4-FFF2-40B4-BE49-F238E27FC236}">
                <a16:creationId xmlns:a16="http://schemas.microsoft.com/office/drawing/2014/main" id="{644A3F95-E2F7-4CA9-9AA8-B01A5B7055F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2049171" y="6249510"/>
            <a:ext cx="569176" cy="570389"/>
          </a:xfrm>
          <a:prstGeom prst="rect">
            <a:avLst/>
          </a:prstGeom>
          <a:effectLst>
            <a:outerShdw blurRad="50800" dist="38100" dir="2700000" algn="tl" rotWithShape="0">
              <a:prstClr val="black">
                <a:alpha val="40000"/>
              </a:prstClr>
            </a:outerShdw>
          </a:effectLst>
        </p:spPr>
      </p:pic>
      <p:pic>
        <p:nvPicPr>
          <p:cNvPr id="25" name="Picture 32">
            <a:extLst>
              <a:ext uri="{FF2B5EF4-FFF2-40B4-BE49-F238E27FC236}">
                <a16:creationId xmlns:a16="http://schemas.microsoft.com/office/drawing/2014/main" id="{0725144A-CF10-4A41-8DAE-2285CE145A6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2049172" y="6935310"/>
            <a:ext cx="569176" cy="570389"/>
          </a:xfrm>
          <a:prstGeom prst="rect">
            <a:avLst/>
          </a:prstGeom>
          <a:effectLst>
            <a:outerShdw blurRad="50800" dist="38100" dir="2700000" algn="tl" rotWithShape="0">
              <a:prstClr val="black">
                <a:alpha val="40000"/>
              </a:prstClr>
            </a:outerShdw>
          </a:effectLst>
        </p:spPr>
      </p:pic>
      <p:pic>
        <p:nvPicPr>
          <p:cNvPr id="26" name="Picture 32">
            <a:extLst>
              <a:ext uri="{FF2B5EF4-FFF2-40B4-BE49-F238E27FC236}">
                <a16:creationId xmlns:a16="http://schemas.microsoft.com/office/drawing/2014/main" id="{B1D6BE80-8BA7-4D49-AC56-C738D79BEAC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2057401" y="8306910"/>
            <a:ext cx="569176" cy="570389"/>
          </a:xfrm>
          <a:prstGeom prst="rect">
            <a:avLst/>
          </a:prstGeom>
          <a:effectLst>
            <a:outerShdw blurRad="50800" dist="38100" dir="2700000" algn="tl" rotWithShape="0">
              <a:prstClr val="black">
                <a:alpha val="40000"/>
              </a:prstClr>
            </a:outerShdw>
          </a:effectLst>
        </p:spPr>
      </p:pic>
      <p:pic>
        <p:nvPicPr>
          <p:cNvPr id="27" name="Picture 32">
            <a:extLst>
              <a:ext uri="{FF2B5EF4-FFF2-40B4-BE49-F238E27FC236}">
                <a16:creationId xmlns:a16="http://schemas.microsoft.com/office/drawing/2014/main" id="{0A541F93-0A12-47D2-9016-ADABF07681E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2049172" y="7621110"/>
            <a:ext cx="569176" cy="570389"/>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5" name="TextBox 34">
            <a:extLst>
              <a:ext uri="{FF2B5EF4-FFF2-40B4-BE49-F238E27FC236}">
                <a16:creationId xmlns:a16="http://schemas.microsoft.com/office/drawing/2014/main" id="{FFED4498-7904-4AA9-ADA7-9DFAD88C6059}"/>
              </a:ext>
            </a:extLst>
          </p:cNvPr>
          <p:cNvSpPr txBox="1"/>
          <p:nvPr/>
        </p:nvSpPr>
        <p:spPr>
          <a:xfrm>
            <a:off x="9422918" y="3365175"/>
            <a:ext cx="6179067" cy="3970318"/>
          </a:xfrm>
          <a:prstGeom prst="rect">
            <a:avLst/>
          </a:prstGeom>
          <a:noFill/>
        </p:spPr>
        <p:txBody>
          <a:bodyPr wrap="square" rtlCol="0">
            <a:spAutoFit/>
          </a:bodyPr>
          <a:lstStyle/>
          <a:p>
            <a:r>
              <a:rPr lang="en-US" b="1" dirty="0">
                <a:latin typeface="Graphik Regular" panose="020B0503030202060203"/>
              </a:rPr>
              <a:t>Social Buzz </a:t>
            </a:r>
            <a:r>
              <a:rPr lang="en-US" dirty="0">
                <a:latin typeface="Graphik Regular" panose="020B0503030202060203"/>
              </a:rPr>
              <a:t>was founded by two former engineers from a large social media conglomerate, one from London and the other from San Francisco. They left in 2008 and both met in San </a:t>
            </a:r>
          </a:p>
          <a:p>
            <a:r>
              <a:rPr lang="en-US" dirty="0">
                <a:latin typeface="Graphik Regular" panose="020B0503030202060203"/>
              </a:rPr>
              <a:t>Francisco to start their business.</a:t>
            </a:r>
          </a:p>
          <a:p>
            <a:endParaRPr lang="en-US" dirty="0">
              <a:latin typeface="Graphik Regular" panose="020B0503030202060203"/>
            </a:endParaRPr>
          </a:p>
          <a:p>
            <a:r>
              <a:rPr lang="en-US" dirty="0">
                <a:latin typeface="Graphik Regular" panose="020B0503030202060203"/>
              </a:rPr>
              <a:t>Over the past 5 years, Social Buzz has reached over 500 million active users each month. Due to their rapid growth and digital nature of their core product, the amount of data that they create, collect and must analyze is huge. </a:t>
            </a:r>
          </a:p>
          <a:p>
            <a:endParaRPr lang="en-US" dirty="0">
              <a:latin typeface="Graphik Regular" panose="020B0503030202060203"/>
            </a:endParaRPr>
          </a:p>
          <a:p>
            <a:pPr marL="285750" indent="-285750">
              <a:buFont typeface="Arial" panose="020B0604020202020204" pitchFamily="34" charset="0"/>
              <a:buChar char="•"/>
            </a:pPr>
            <a:r>
              <a:rPr lang="en-US" dirty="0">
                <a:latin typeface="Graphik Regular" panose="020B0503030202060203"/>
              </a:rPr>
              <a:t>An audit of their big data practice </a:t>
            </a:r>
          </a:p>
          <a:p>
            <a:pPr marL="285750" indent="-285750">
              <a:buFont typeface="Arial" panose="020B0604020202020204" pitchFamily="34" charset="0"/>
              <a:buChar char="•"/>
            </a:pPr>
            <a:r>
              <a:rPr lang="en-US" dirty="0">
                <a:latin typeface="Graphik Regular" panose="020B0503030202060203"/>
              </a:rPr>
              <a:t>Recommendations for a successful IPO </a:t>
            </a:r>
          </a:p>
          <a:p>
            <a:pPr marL="285750" indent="-285750">
              <a:buFont typeface="Arial" panose="020B0604020202020204" pitchFamily="34" charset="0"/>
              <a:buChar char="•"/>
            </a:pPr>
            <a:r>
              <a:rPr lang="en-US" dirty="0">
                <a:latin typeface="Graphik Regular" panose="020B0503030202060203"/>
              </a:rPr>
              <a:t>An analysis of their content categories that highlights the top 5 categories with the largest aggregate popularity </a:t>
            </a:r>
            <a:endParaRPr lang="en-IN" dirty="0">
              <a:latin typeface="Graphik Regular" panose="020B050303020206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3158487" cy="1146789"/>
          </a:xfrm>
          <a:prstGeom prst="rect">
            <a:avLst/>
          </a:prstGeom>
        </p:spPr>
        <p:txBody>
          <a:bodyPr wrap="square" lIns="0" tIns="0" rIns="0" bIns="0" rtlCol="0" anchor="t">
            <a:spAutoFit/>
          </a:bodyPr>
          <a:lstStyle/>
          <a:p>
            <a:pPr>
              <a:lnSpc>
                <a:spcPts val="9600"/>
              </a:lnSpc>
            </a:pPr>
            <a:r>
              <a:rPr lang="en-US" sz="6600" spc="-80" dirty="0">
                <a:solidFill>
                  <a:srgbClr val="FFFFFF"/>
                </a:solidFill>
                <a:latin typeface="Graphik Regular" panose="020B0503030202060203" pitchFamily="34" charset="0"/>
              </a:rPr>
              <a:t>Problem</a:t>
            </a:r>
          </a:p>
        </p:txBody>
      </p:sp>
      <p:sp>
        <p:nvSpPr>
          <p:cNvPr id="22" name="Rectangle: Rounded Corners 21">
            <a:extLst>
              <a:ext uri="{FF2B5EF4-FFF2-40B4-BE49-F238E27FC236}">
                <a16:creationId xmlns:a16="http://schemas.microsoft.com/office/drawing/2014/main" id="{5181EB5A-02DA-4323-B152-6F8729C658D2}"/>
              </a:ext>
            </a:extLst>
          </p:cNvPr>
          <p:cNvSpPr/>
          <p:nvPr/>
        </p:nvSpPr>
        <p:spPr>
          <a:xfrm>
            <a:off x="4615345" y="5377936"/>
            <a:ext cx="4602718" cy="342316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F5161C6-BB62-41C7-99CC-427A94A7D9F7}"/>
              </a:ext>
            </a:extLst>
          </p:cNvPr>
          <p:cNvSpPr txBox="1"/>
          <p:nvPr/>
        </p:nvSpPr>
        <p:spPr>
          <a:xfrm>
            <a:off x="4800600" y="6286500"/>
            <a:ext cx="3922510" cy="1631216"/>
          </a:xfrm>
          <a:prstGeom prst="rect">
            <a:avLst/>
          </a:prstGeom>
          <a:noFill/>
        </p:spPr>
        <p:txBody>
          <a:bodyPr wrap="square" rtlCol="0">
            <a:spAutoFit/>
          </a:bodyPr>
          <a:lstStyle/>
          <a:p>
            <a:pPr marL="285750" indent="-285750">
              <a:buFont typeface="Arial" panose="020B0604020202020204" pitchFamily="34" charset="0"/>
              <a:buChar char="•"/>
            </a:pPr>
            <a:r>
              <a:rPr lang="en-US" sz="2500" dirty="0">
                <a:latin typeface="Graphik Regular" panose="020B0503030202060203"/>
              </a:rPr>
              <a:t>Top 5 Popular Categories</a:t>
            </a:r>
            <a:endParaRPr lang="en-IN" sz="2500" dirty="0">
              <a:latin typeface="Graphik Regular" panose="020B0503030202060203"/>
            </a:endParaRPr>
          </a:p>
          <a:p>
            <a:pPr marL="285750" indent="-285750">
              <a:buFont typeface="Arial" panose="020B0604020202020204" pitchFamily="34" charset="0"/>
              <a:buChar char="•"/>
            </a:pPr>
            <a:r>
              <a:rPr lang="en-US" sz="2500" dirty="0">
                <a:latin typeface="Graphik Regular" panose="020B0503030202060203"/>
              </a:rPr>
              <a:t>User Engagement Analysis</a:t>
            </a:r>
          </a:p>
          <a:p>
            <a:pPr marL="285750" indent="-285750">
              <a:buFont typeface="Arial" panose="020B0604020202020204" pitchFamily="34" charset="0"/>
              <a:buChar char="•"/>
            </a:pPr>
            <a:r>
              <a:rPr lang="en-US" sz="2500" dirty="0">
                <a:latin typeface="Graphik Regular" panose="020B0503030202060203"/>
              </a:rPr>
              <a:t>Content Performance</a:t>
            </a:r>
          </a:p>
          <a:p>
            <a:pPr marL="285750" indent="-285750">
              <a:buFont typeface="Arial" panose="020B0604020202020204" pitchFamily="34" charset="0"/>
              <a:buChar char="•"/>
            </a:pPr>
            <a:r>
              <a:rPr lang="en-US" sz="2500" dirty="0">
                <a:latin typeface="Graphik Regular" panose="020B0503030202060203"/>
              </a:rPr>
              <a:t>User Segmentation</a:t>
            </a:r>
          </a:p>
        </p:txBody>
      </p:sp>
      <p:sp>
        <p:nvSpPr>
          <p:cNvPr id="24" name="TextBox 21">
            <a:extLst>
              <a:ext uri="{FF2B5EF4-FFF2-40B4-BE49-F238E27FC236}">
                <a16:creationId xmlns:a16="http://schemas.microsoft.com/office/drawing/2014/main" id="{0409E766-65EB-490B-99A6-9E27B2C17C77}"/>
              </a:ext>
            </a:extLst>
          </p:cNvPr>
          <p:cNvSpPr txBox="1"/>
          <p:nvPr/>
        </p:nvSpPr>
        <p:spPr>
          <a:xfrm>
            <a:off x="5825580" y="3158511"/>
            <a:ext cx="4385220" cy="1146789"/>
          </a:xfrm>
          <a:prstGeom prst="rect">
            <a:avLst/>
          </a:prstGeom>
        </p:spPr>
        <p:txBody>
          <a:bodyPr wrap="square" lIns="0" tIns="0" rIns="0" bIns="0" rtlCol="0" anchor="t">
            <a:spAutoFit/>
          </a:bodyPr>
          <a:lstStyle/>
          <a:p>
            <a:pPr>
              <a:lnSpc>
                <a:spcPts val="9600"/>
              </a:lnSpc>
            </a:pPr>
            <a:r>
              <a:rPr lang="en-US" sz="6600" spc="-80" dirty="0">
                <a:solidFill>
                  <a:srgbClr val="FFFFFF"/>
                </a:solidFill>
                <a:latin typeface="Graphik Regular" panose="020B0503030202060203" pitchFamily="34" charset="0"/>
              </a:rPr>
              <a:t>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481167" y="2360015"/>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392685" y="1028700"/>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998327" y="4106198"/>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4" name="TextBox 33">
            <a:extLst>
              <a:ext uri="{FF2B5EF4-FFF2-40B4-BE49-F238E27FC236}">
                <a16:creationId xmlns:a16="http://schemas.microsoft.com/office/drawing/2014/main" id="{A7D07C45-1F34-4ECA-AA7B-9E0EA3BB00DD}"/>
              </a:ext>
            </a:extLst>
          </p:cNvPr>
          <p:cNvSpPr txBox="1"/>
          <p:nvPr/>
        </p:nvSpPr>
        <p:spPr>
          <a:xfrm>
            <a:off x="14152452" y="4904231"/>
            <a:ext cx="2930079" cy="707886"/>
          </a:xfrm>
          <a:prstGeom prst="rect">
            <a:avLst/>
          </a:prstGeom>
          <a:noFill/>
        </p:spPr>
        <p:txBody>
          <a:bodyPr wrap="square" rtlCol="0">
            <a:spAutoFit/>
          </a:bodyPr>
          <a:lstStyle/>
          <a:p>
            <a:pPr algn="ctr"/>
            <a:r>
              <a:rPr lang="en-US" sz="2000" dirty="0">
                <a:latin typeface="Graphik Regular" panose="020B0503030202060203"/>
              </a:rPr>
              <a:t>Andrew Fleming </a:t>
            </a:r>
          </a:p>
          <a:p>
            <a:pPr algn="ctr"/>
            <a:r>
              <a:rPr lang="en-US" sz="2000" dirty="0">
                <a:latin typeface="Graphik Regular" panose="020B0503030202060203"/>
              </a:rPr>
              <a:t>(Chief Technical Architect)</a:t>
            </a:r>
            <a:endParaRPr lang="en-IN" sz="2000" dirty="0">
              <a:latin typeface="Graphik Regular" panose="020B0503030202060203"/>
            </a:endParaRPr>
          </a:p>
        </p:txBody>
      </p:sp>
      <p:sp>
        <p:nvSpPr>
          <p:cNvPr id="35" name="TextBox 34">
            <a:extLst>
              <a:ext uri="{FF2B5EF4-FFF2-40B4-BE49-F238E27FC236}">
                <a16:creationId xmlns:a16="http://schemas.microsoft.com/office/drawing/2014/main" id="{F83291E4-7A07-47C8-A1B1-290C2F05CFA3}"/>
              </a:ext>
            </a:extLst>
          </p:cNvPr>
          <p:cNvSpPr txBox="1"/>
          <p:nvPr/>
        </p:nvSpPr>
        <p:spPr>
          <a:xfrm>
            <a:off x="14152452" y="7810500"/>
            <a:ext cx="2930079" cy="707886"/>
          </a:xfrm>
          <a:prstGeom prst="rect">
            <a:avLst/>
          </a:prstGeom>
          <a:noFill/>
        </p:spPr>
        <p:txBody>
          <a:bodyPr wrap="square" rtlCol="0">
            <a:spAutoFit/>
          </a:bodyPr>
          <a:lstStyle/>
          <a:p>
            <a:pPr algn="ctr"/>
            <a:r>
              <a:rPr lang="pt-BR" sz="2000" dirty="0">
                <a:latin typeface="Graphik Regular" panose="020B0503030202060203"/>
              </a:rPr>
              <a:t>MD. Sharique Salim</a:t>
            </a:r>
          </a:p>
          <a:p>
            <a:pPr algn="ctr"/>
            <a:r>
              <a:rPr lang="pt-BR" sz="2000" dirty="0">
                <a:latin typeface="Graphik Regular" panose="020B0503030202060203"/>
              </a:rPr>
              <a:t>(Data Analyst)</a:t>
            </a:r>
          </a:p>
        </p:txBody>
      </p:sp>
      <p:sp>
        <p:nvSpPr>
          <p:cNvPr id="36" name="TextBox 35">
            <a:extLst>
              <a:ext uri="{FF2B5EF4-FFF2-40B4-BE49-F238E27FC236}">
                <a16:creationId xmlns:a16="http://schemas.microsoft.com/office/drawing/2014/main" id="{05B2DA4F-BDE4-487F-8B56-9D5C14653612}"/>
              </a:ext>
            </a:extLst>
          </p:cNvPr>
          <p:cNvSpPr txBox="1"/>
          <p:nvPr/>
        </p:nvSpPr>
        <p:spPr>
          <a:xfrm>
            <a:off x="14073707" y="1800261"/>
            <a:ext cx="2930079" cy="707886"/>
          </a:xfrm>
          <a:prstGeom prst="rect">
            <a:avLst/>
          </a:prstGeom>
          <a:noFill/>
        </p:spPr>
        <p:txBody>
          <a:bodyPr wrap="square" rtlCol="0">
            <a:spAutoFit/>
          </a:bodyPr>
          <a:lstStyle/>
          <a:p>
            <a:pPr algn="ctr"/>
            <a:r>
              <a:rPr lang="en-US" sz="2000" dirty="0">
                <a:latin typeface="Graphik Regular" panose="020B0503030202060203"/>
              </a:rPr>
              <a:t>Marcus </a:t>
            </a:r>
            <a:r>
              <a:rPr lang="en-US" sz="2000" dirty="0" err="1">
                <a:latin typeface="Graphik Regular" panose="020B0503030202060203"/>
              </a:rPr>
              <a:t>Rompton</a:t>
            </a:r>
            <a:r>
              <a:rPr lang="en-US" sz="2000" dirty="0">
                <a:latin typeface="Graphik Regular" panose="020B0503030202060203"/>
              </a:rPr>
              <a:t> </a:t>
            </a:r>
          </a:p>
          <a:p>
            <a:pPr algn="ctr"/>
            <a:r>
              <a:rPr lang="en-US" sz="2000" dirty="0">
                <a:latin typeface="Graphik Regular" panose="020B0503030202060203"/>
              </a:rPr>
              <a:t>(Senior Principle)</a:t>
            </a:r>
            <a:endParaRPr lang="en-IN" sz="2000" dirty="0">
              <a:latin typeface="Graphik Regular" panose="020B0503030202060203"/>
            </a:endParaRPr>
          </a:p>
        </p:txBody>
      </p:sp>
      <p:grpSp>
        <p:nvGrpSpPr>
          <p:cNvPr id="18" name="Group 18"/>
          <p:cNvGrpSpPr>
            <a:grpSpLocks noChangeAspect="1"/>
          </p:cNvGrpSpPr>
          <p:nvPr/>
        </p:nvGrpSpPr>
        <p:grpSpPr>
          <a:xfrm>
            <a:off x="11459263" y="6850721"/>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1028" name="Picture 4" descr="https://lh3.googleusercontent.com/pw/AP1GczN4b-K7fg4A4vC4RePuwPnd9gSczv2AbANMMYzw2jh-Cl3GGIicT80Ghr7bBDG0C9QMoYtcxj5CyrHk17mR28D-c678tLv1Oy9u9eFrxBdJS3_J4y3pRabaXufSmst-HqwrhIOUEzbVQwnfXwqP_NXfsQBfFqmA24L_LpAKYMeYuHfhy18hlJL5U5euhACs4F0gW20zFDxHx70WIJiXpZzVtqvixLj8QLCn8XAa3B6FQfEiAudBcTzwsFKLvVeRlDMEtTARZTTZXIoLYSNNMPLTNONbjuZ0jH-FhH2sTsnkV1Ed1dju1aw7VfrZmps6pnJkwxQtn-Gyx37QgRNHIurmORt45hRSi3LPFFm16SrS5UfgC8pd0Zbnrr4ZhVfm9Bry7rRQCxCfkwZqen2lKE7QP5d0yvRcuuHEUmqjZidbm2V0sEbUNxDNVWJdX56aqjsWZ0HRKWqly2cytuloSqu3MjBlbX3gyfc3EiM9NsoyTaK63caiDzTEqsFsgPmDsEs_zcRzG45CODAEhJdJNEjftQZXypyBcZUYNRK66gOvj_B4o7oM_SD4BSx67g2dShkrM8Gq4XZLSw0_a3xjwRxOHP64hQH0zJhg9dUgbo9tP_tTPYPkPBPuF0vXZeBAN6tsxs7HBtyfHezDnU5v8LhbmEYB90EKuWg-WTlUfaw38GYNaNxHQ_sLGlHT6_9RlC13-PIDMT4UD_jr61NvFqJ1Rtsvm1OO7i5JAs8MA72NYlSEL_vme82nNadRRzIWoGckdsDrQhirQvq63aPziEeA1P3YWGQQpjnJepyV3MNh51XUB-PPjX7aff9mVOs3NYfdKs_dw788AJi-zfXRSOVWdikzxWiO-2G6oymqHeMelMFAL6H8okEYm-QK2lT_qtaHqIM20iOSeb_dXHpknstG7CU=w455-h607-s-no-gm?authuser=0">
            <a:extLst>
              <a:ext uri="{FF2B5EF4-FFF2-40B4-BE49-F238E27FC236}">
                <a16:creationId xmlns:a16="http://schemas.microsoft.com/office/drawing/2014/main" id="{07285E28-9F1A-46EB-A596-1BBA3227F66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010" t="27952" r="13149" b="26518"/>
          <a:stretch/>
        </p:blipFill>
        <p:spPr bwMode="auto">
          <a:xfrm>
            <a:off x="11451577" y="6893186"/>
            <a:ext cx="2112023" cy="2085111"/>
          </a:xfrm>
          <a:prstGeom prst="ellipse">
            <a:avLst/>
          </a:prstGeom>
          <a:noFill/>
          <a:ln w="38100">
            <a:solidFill>
              <a:srgbClr val="2E44D8"/>
            </a:solidFill>
          </a:ln>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5C89A736-A8A3-4CF3-9284-D3D1E71D8E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69504" y="3126519"/>
            <a:ext cx="1869918" cy="4929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13468ED7-81A3-48CD-86D1-E553611DCCF8}"/>
              </a:ext>
            </a:extLst>
          </p:cNvPr>
          <p:cNvSpPr txBox="1"/>
          <p:nvPr/>
        </p:nvSpPr>
        <p:spPr>
          <a:xfrm>
            <a:off x="3860431" y="1352507"/>
            <a:ext cx="4479429" cy="584775"/>
          </a:xfrm>
          <a:prstGeom prst="rect">
            <a:avLst/>
          </a:prstGeom>
          <a:noFill/>
        </p:spPr>
        <p:txBody>
          <a:bodyPr wrap="square" rtlCol="0">
            <a:spAutoFit/>
          </a:bodyPr>
          <a:lstStyle/>
          <a:p>
            <a:pPr algn="ctr"/>
            <a:r>
              <a:rPr lang="en-US" sz="3200" b="1" dirty="0">
                <a:solidFill>
                  <a:schemeClr val="bg1"/>
                </a:solidFill>
                <a:latin typeface="+mj-lt"/>
              </a:rPr>
              <a:t>Data Understanding</a:t>
            </a:r>
            <a:endParaRPr lang="en-IN" sz="3200" b="1" dirty="0">
              <a:solidFill>
                <a:schemeClr val="bg1"/>
              </a:solidFill>
              <a:latin typeface="+mj-lt"/>
            </a:endParaRPr>
          </a:p>
        </p:txBody>
      </p:sp>
      <p:sp>
        <p:nvSpPr>
          <p:cNvPr id="42" name="TextBox 41">
            <a:extLst>
              <a:ext uri="{FF2B5EF4-FFF2-40B4-BE49-F238E27FC236}">
                <a16:creationId xmlns:a16="http://schemas.microsoft.com/office/drawing/2014/main" id="{D303709F-B401-4459-B74F-63C99090593C}"/>
              </a:ext>
            </a:extLst>
          </p:cNvPr>
          <p:cNvSpPr txBox="1"/>
          <p:nvPr/>
        </p:nvSpPr>
        <p:spPr>
          <a:xfrm>
            <a:off x="5669252" y="2827358"/>
            <a:ext cx="4479429" cy="584775"/>
          </a:xfrm>
          <a:prstGeom prst="rect">
            <a:avLst/>
          </a:prstGeom>
          <a:noFill/>
        </p:spPr>
        <p:txBody>
          <a:bodyPr wrap="square" rtlCol="0">
            <a:spAutoFit/>
          </a:bodyPr>
          <a:lstStyle/>
          <a:p>
            <a:pPr algn="ctr"/>
            <a:r>
              <a:rPr lang="en-US" sz="3200" b="1" dirty="0">
                <a:solidFill>
                  <a:schemeClr val="bg1"/>
                </a:solidFill>
                <a:latin typeface="+mj-lt"/>
              </a:rPr>
              <a:t>Data Cleaning</a:t>
            </a:r>
            <a:endParaRPr lang="en-IN" sz="3200" b="1" dirty="0">
              <a:solidFill>
                <a:schemeClr val="bg1"/>
              </a:solidFill>
              <a:latin typeface="+mj-lt"/>
            </a:endParaRPr>
          </a:p>
        </p:txBody>
      </p:sp>
      <p:sp>
        <p:nvSpPr>
          <p:cNvPr id="43" name="TextBox 42">
            <a:extLst>
              <a:ext uri="{FF2B5EF4-FFF2-40B4-BE49-F238E27FC236}">
                <a16:creationId xmlns:a16="http://schemas.microsoft.com/office/drawing/2014/main" id="{86FB6140-81B5-4D34-B6DB-9C412E79E1E7}"/>
              </a:ext>
            </a:extLst>
          </p:cNvPr>
          <p:cNvSpPr txBox="1"/>
          <p:nvPr/>
        </p:nvSpPr>
        <p:spPr>
          <a:xfrm>
            <a:off x="7392101" y="4437527"/>
            <a:ext cx="4479429" cy="584775"/>
          </a:xfrm>
          <a:prstGeom prst="rect">
            <a:avLst/>
          </a:prstGeom>
          <a:noFill/>
        </p:spPr>
        <p:txBody>
          <a:bodyPr wrap="square" rtlCol="0">
            <a:spAutoFit/>
          </a:bodyPr>
          <a:lstStyle/>
          <a:p>
            <a:pPr algn="ctr"/>
            <a:r>
              <a:rPr lang="en-US" sz="3200" b="1" dirty="0">
                <a:solidFill>
                  <a:schemeClr val="bg1"/>
                </a:solidFill>
                <a:latin typeface="+mj-lt"/>
              </a:rPr>
              <a:t>Data Modeling</a:t>
            </a:r>
            <a:endParaRPr lang="en-IN" sz="3200" b="1" dirty="0">
              <a:solidFill>
                <a:schemeClr val="bg1"/>
              </a:solidFill>
              <a:latin typeface="+mj-lt"/>
            </a:endParaRPr>
          </a:p>
        </p:txBody>
      </p:sp>
      <p:sp>
        <p:nvSpPr>
          <p:cNvPr id="44" name="TextBox 43">
            <a:extLst>
              <a:ext uri="{FF2B5EF4-FFF2-40B4-BE49-F238E27FC236}">
                <a16:creationId xmlns:a16="http://schemas.microsoft.com/office/drawing/2014/main" id="{45550ABB-F3AC-4F02-AB9B-AE21D0EEFB2C}"/>
              </a:ext>
            </a:extLst>
          </p:cNvPr>
          <p:cNvSpPr txBox="1"/>
          <p:nvPr/>
        </p:nvSpPr>
        <p:spPr>
          <a:xfrm>
            <a:off x="9324443" y="6095031"/>
            <a:ext cx="4239157" cy="584775"/>
          </a:xfrm>
          <a:prstGeom prst="rect">
            <a:avLst/>
          </a:prstGeom>
          <a:noFill/>
        </p:spPr>
        <p:txBody>
          <a:bodyPr wrap="square" rtlCol="0">
            <a:spAutoFit/>
          </a:bodyPr>
          <a:lstStyle/>
          <a:p>
            <a:pPr algn="ctr"/>
            <a:r>
              <a:rPr lang="en-US" sz="3200" b="1" dirty="0">
                <a:solidFill>
                  <a:schemeClr val="bg1"/>
                </a:solidFill>
                <a:latin typeface="+mj-lt"/>
              </a:rPr>
              <a:t>Data Analysis</a:t>
            </a:r>
            <a:endParaRPr lang="en-IN" sz="3200" b="1" dirty="0">
              <a:solidFill>
                <a:schemeClr val="bg1"/>
              </a:solidFill>
              <a:latin typeface="+mj-lt"/>
            </a:endParaRPr>
          </a:p>
        </p:txBody>
      </p:sp>
      <p:sp>
        <p:nvSpPr>
          <p:cNvPr id="45" name="TextBox 44">
            <a:extLst>
              <a:ext uri="{FF2B5EF4-FFF2-40B4-BE49-F238E27FC236}">
                <a16:creationId xmlns:a16="http://schemas.microsoft.com/office/drawing/2014/main" id="{F2F8234B-2FD4-4150-BDAD-6E0F6B494D19}"/>
              </a:ext>
            </a:extLst>
          </p:cNvPr>
          <p:cNvSpPr txBox="1"/>
          <p:nvPr/>
        </p:nvSpPr>
        <p:spPr>
          <a:xfrm>
            <a:off x="11179805" y="7835325"/>
            <a:ext cx="5411745" cy="584775"/>
          </a:xfrm>
          <a:prstGeom prst="rect">
            <a:avLst/>
          </a:prstGeom>
          <a:noFill/>
        </p:spPr>
        <p:txBody>
          <a:bodyPr wrap="square" rtlCol="0">
            <a:spAutoFit/>
          </a:bodyPr>
          <a:lstStyle/>
          <a:p>
            <a:pPr algn="ctr"/>
            <a:r>
              <a:rPr lang="en-US" sz="3200" b="1" dirty="0">
                <a:solidFill>
                  <a:schemeClr val="bg1"/>
                </a:solidFill>
                <a:latin typeface="+mj-lt"/>
              </a:rPr>
              <a:t>Uncover Business Insights</a:t>
            </a:r>
            <a:endParaRPr lang="en-IN" sz="3200" b="1" dirty="0">
              <a:solidFill>
                <a:schemeClr val="bg1"/>
              </a:solidFill>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5242867" y="952500"/>
            <a:ext cx="7030849" cy="1231106"/>
          </a:xfrm>
          <a:prstGeom prst="rect">
            <a:avLst/>
          </a:prstGeom>
        </p:spPr>
        <p:txBody>
          <a:bodyPr wrap="square" lIns="0" tIns="0" rIns="0" bIns="0" rtlCol="0" anchor="ctr">
            <a:spAutoFit/>
          </a:bodyPr>
          <a:lstStyle/>
          <a:p>
            <a:pPr>
              <a:lnSpc>
                <a:spcPts val="9600"/>
              </a:lnSpc>
            </a:pPr>
            <a:r>
              <a:rPr lang="en-US" sz="8000" spc="-80" dirty="0">
                <a:solidFill>
                  <a:srgbClr val="000000"/>
                </a:solidFill>
                <a:latin typeface="Graphik Regular" panose="020B0503030202060203" pitchFamily="34" charset="0"/>
              </a:rPr>
              <a:t>Business 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grpSp>
        <p:nvGrpSpPr>
          <p:cNvPr id="17" name="Group 16">
            <a:extLst>
              <a:ext uri="{FF2B5EF4-FFF2-40B4-BE49-F238E27FC236}">
                <a16:creationId xmlns:a16="http://schemas.microsoft.com/office/drawing/2014/main" id="{DDD903BF-97A3-49E0-98DE-C5347A665C78}"/>
              </a:ext>
            </a:extLst>
          </p:cNvPr>
          <p:cNvGrpSpPr>
            <a:grpSpLocks noChangeAspect="1"/>
          </p:cNvGrpSpPr>
          <p:nvPr/>
        </p:nvGrpSpPr>
        <p:grpSpPr>
          <a:xfrm>
            <a:off x="2551199" y="2753563"/>
            <a:ext cx="2085137" cy="2085137"/>
            <a:chOff x="0" y="0"/>
            <a:chExt cx="6350000" cy="6350000"/>
          </a:xfrm>
        </p:grpSpPr>
        <p:sp>
          <p:nvSpPr>
            <p:cNvPr id="18" name="Freeform 17">
              <a:extLst>
                <a:ext uri="{FF2B5EF4-FFF2-40B4-BE49-F238E27FC236}">
                  <a16:creationId xmlns:a16="http://schemas.microsoft.com/office/drawing/2014/main" id="{FAD3F91C-D472-479D-ADDA-CD5F660743B0}"/>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9" name="Group 16">
            <a:extLst>
              <a:ext uri="{FF2B5EF4-FFF2-40B4-BE49-F238E27FC236}">
                <a16:creationId xmlns:a16="http://schemas.microsoft.com/office/drawing/2014/main" id="{324FCD6D-487E-4AB6-9319-43C8CD38A389}"/>
              </a:ext>
            </a:extLst>
          </p:cNvPr>
          <p:cNvGrpSpPr>
            <a:grpSpLocks noChangeAspect="1"/>
          </p:cNvGrpSpPr>
          <p:nvPr/>
        </p:nvGrpSpPr>
        <p:grpSpPr>
          <a:xfrm>
            <a:off x="12880247" y="2753563"/>
            <a:ext cx="2085137" cy="2085137"/>
            <a:chOff x="0" y="0"/>
            <a:chExt cx="6350000" cy="6350000"/>
          </a:xfrm>
        </p:grpSpPr>
        <p:sp>
          <p:nvSpPr>
            <p:cNvPr id="20" name="Freeform 17">
              <a:extLst>
                <a:ext uri="{FF2B5EF4-FFF2-40B4-BE49-F238E27FC236}">
                  <a16:creationId xmlns:a16="http://schemas.microsoft.com/office/drawing/2014/main" id="{9D48268F-50F8-4DB9-9C26-D68FD5A0FF2A}"/>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16">
            <a:extLst>
              <a:ext uri="{FF2B5EF4-FFF2-40B4-BE49-F238E27FC236}">
                <a16:creationId xmlns:a16="http://schemas.microsoft.com/office/drawing/2014/main" id="{A31B05C1-A612-4D6E-B739-003719EBCE2A}"/>
              </a:ext>
            </a:extLst>
          </p:cNvPr>
          <p:cNvGrpSpPr>
            <a:grpSpLocks noChangeAspect="1"/>
          </p:cNvGrpSpPr>
          <p:nvPr/>
        </p:nvGrpSpPr>
        <p:grpSpPr>
          <a:xfrm>
            <a:off x="7620000" y="2746585"/>
            <a:ext cx="2085137" cy="2085137"/>
            <a:chOff x="0" y="0"/>
            <a:chExt cx="6350000" cy="6350000"/>
          </a:xfrm>
        </p:grpSpPr>
        <p:sp>
          <p:nvSpPr>
            <p:cNvPr id="22" name="Freeform 17">
              <a:extLst>
                <a:ext uri="{FF2B5EF4-FFF2-40B4-BE49-F238E27FC236}">
                  <a16:creationId xmlns:a16="http://schemas.microsoft.com/office/drawing/2014/main" id="{125BAE97-F4A5-40D7-9804-71C0781E1B87}"/>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sp>
        <p:nvSpPr>
          <p:cNvPr id="23" name="TextBox 22">
            <a:extLst>
              <a:ext uri="{FF2B5EF4-FFF2-40B4-BE49-F238E27FC236}">
                <a16:creationId xmlns:a16="http://schemas.microsoft.com/office/drawing/2014/main" id="{94995860-E78B-4854-94BA-7063E2F5BEB5}"/>
              </a:ext>
            </a:extLst>
          </p:cNvPr>
          <p:cNvSpPr txBox="1"/>
          <p:nvPr/>
        </p:nvSpPr>
        <p:spPr>
          <a:xfrm>
            <a:off x="2686015" y="3305770"/>
            <a:ext cx="1758875" cy="923330"/>
          </a:xfrm>
          <a:prstGeom prst="rect">
            <a:avLst/>
          </a:prstGeom>
          <a:noFill/>
        </p:spPr>
        <p:txBody>
          <a:bodyPr wrap="square" rtlCol="0">
            <a:spAutoFit/>
          </a:bodyPr>
          <a:lstStyle/>
          <a:p>
            <a:pPr algn="ctr"/>
            <a:r>
              <a:rPr lang="en-US" sz="5400" dirty="0">
                <a:solidFill>
                  <a:schemeClr val="bg1"/>
                </a:solidFill>
                <a:latin typeface="Graphik Regular" panose="020B0503030202060203"/>
              </a:rPr>
              <a:t>16</a:t>
            </a:r>
            <a:endParaRPr lang="en-IN" sz="2800" dirty="0">
              <a:solidFill>
                <a:schemeClr val="bg1"/>
              </a:solidFill>
              <a:latin typeface="Graphik Regular" panose="020B0503030202060203"/>
            </a:endParaRPr>
          </a:p>
        </p:txBody>
      </p:sp>
      <p:sp>
        <p:nvSpPr>
          <p:cNvPr id="26" name="TextBox 25">
            <a:extLst>
              <a:ext uri="{FF2B5EF4-FFF2-40B4-BE49-F238E27FC236}">
                <a16:creationId xmlns:a16="http://schemas.microsoft.com/office/drawing/2014/main" id="{19EEDB4C-7EB1-4AA9-A58C-E847F5ABED2C}"/>
              </a:ext>
            </a:extLst>
          </p:cNvPr>
          <p:cNvSpPr txBox="1"/>
          <p:nvPr/>
        </p:nvSpPr>
        <p:spPr>
          <a:xfrm>
            <a:off x="7714306" y="3236068"/>
            <a:ext cx="1758875" cy="923330"/>
          </a:xfrm>
          <a:prstGeom prst="rect">
            <a:avLst/>
          </a:prstGeom>
          <a:noFill/>
        </p:spPr>
        <p:txBody>
          <a:bodyPr wrap="square" rtlCol="0">
            <a:spAutoFit/>
          </a:bodyPr>
          <a:lstStyle/>
          <a:p>
            <a:pPr algn="ctr"/>
            <a:r>
              <a:rPr lang="en-US" sz="5400" dirty="0">
                <a:solidFill>
                  <a:schemeClr val="bg1"/>
                </a:solidFill>
                <a:latin typeface="Graphik Regular" panose="020B0503030202060203"/>
              </a:rPr>
              <a:t>1897</a:t>
            </a:r>
            <a:endParaRPr lang="en-IN" sz="2800" dirty="0">
              <a:solidFill>
                <a:schemeClr val="bg1"/>
              </a:solidFill>
              <a:latin typeface="Graphik Regular" panose="020B0503030202060203"/>
            </a:endParaRPr>
          </a:p>
        </p:txBody>
      </p:sp>
      <p:sp>
        <p:nvSpPr>
          <p:cNvPr id="27" name="TextBox 26">
            <a:extLst>
              <a:ext uri="{FF2B5EF4-FFF2-40B4-BE49-F238E27FC236}">
                <a16:creationId xmlns:a16="http://schemas.microsoft.com/office/drawing/2014/main" id="{C767F450-4584-4422-9C97-B5E7B7577FF7}"/>
              </a:ext>
            </a:extLst>
          </p:cNvPr>
          <p:cNvSpPr txBox="1"/>
          <p:nvPr/>
        </p:nvSpPr>
        <p:spPr>
          <a:xfrm>
            <a:off x="12496381" y="3282001"/>
            <a:ext cx="2972219" cy="830997"/>
          </a:xfrm>
          <a:prstGeom prst="rect">
            <a:avLst/>
          </a:prstGeom>
          <a:noFill/>
        </p:spPr>
        <p:txBody>
          <a:bodyPr wrap="square" rtlCol="0">
            <a:spAutoFit/>
          </a:bodyPr>
          <a:lstStyle/>
          <a:p>
            <a:pPr algn="ctr"/>
            <a:r>
              <a:rPr lang="en-US" sz="4800" dirty="0">
                <a:solidFill>
                  <a:schemeClr val="bg1"/>
                </a:solidFill>
                <a:latin typeface="Graphik Regular" panose="020B0503030202060203"/>
              </a:rPr>
              <a:t>January</a:t>
            </a:r>
            <a:endParaRPr lang="en-IN" sz="4800" dirty="0">
              <a:solidFill>
                <a:schemeClr val="bg1"/>
              </a:solidFill>
              <a:latin typeface="Graphik Regular" panose="020B0503030202060203"/>
            </a:endParaRPr>
          </a:p>
        </p:txBody>
      </p:sp>
      <p:sp>
        <p:nvSpPr>
          <p:cNvPr id="28" name="TextBox 27">
            <a:extLst>
              <a:ext uri="{FF2B5EF4-FFF2-40B4-BE49-F238E27FC236}">
                <a16:creationId xmlns:a16="http://schemas.microsoft.com/office/drawing/2014/main" id="{B52C12A5-FB72-4010-9C29-FC4B21E91BE4}"/>
              </a:ext>
            </a:extLst>
          </p:cNvPr>
          <p:cNvSpPr txBox="1"/>
          <p:nvPr/>
        </p:nvSpPr>
        <p:spPr>
          <a:xfrm>
            <a:off x="1600200" y="5143500"/>
            <a:ext cx="4273641" cy="707886"/>
          </a:xfrm>
          <a:prstGeom prst="rect">
            <a:avLst/>
          </a:prstGeom>
          <a:noFill/>
        </p:spPr>
        <p:txBody>
          <a:bodyPr wrap="square" rtlCol="0">
            <a:spAutoFit/>
          </a:bodyPr>
          <a:lstStyle/>
          <a:p>
            <a:pPr algn="ctr"/>
            <a:r>
              <a:rPr lang="en-US" sz="4000" dirty="0">
                <a:latin typeface="Graphik Regular" panose="020B0503030202060203"/>
              </a:rPr>
              <a:t>Unique Categories</a:t>
            </a:r>
            <a:endParaRPr lang="en-IN" sz="4000" dirty="0">
              <a:latin typeface="Graphik Regular" panose="020B0503030202060203"/>
            </a:endParaRPr>
          </a:p>
        </p:txBody>
      </p:sp>
      <p:sp>
        <p:nvSpPr>
          <p:cNvPr id="29" name="TextBox 28">
            <a:extLst>
              <a:ext uri="{FF2B5EF4-FFF2-40B4-BE49-F238E27FC236}">
                <a16:creationId xmlns:a16="http://schemas.microsoft.com/office/drawing/2014/main" id="{F806CB52-8564-4C32-B699-EBF7B1ABCA56}"/>
              </a:ext>
            </a:extLst>
          </p:cNvPr>
          <p:cNvSpPr txBox="1"/>
          <p:nvPr/>
        </p:nvSpPr>
        <p:spPr>
          <a:xfrm>
            <a:off x="6477000" y="5194264"/>
            <a:ext cx="4572000" cy="1323439"/>
          </a:xfrm>
          <a:prstGeom prst="rect">
            <a:avLst/>
          </a:prstGeom>
          <a:noFill/>
        </p:spPr>
        <p:txBody>
          <a:bodyPr wrap="square" rtlCol="0">
            <a:spAutoFit/>
          </a:bodyPr>
          <a:lstStyle/>
          <a:p>
            <a:pPr algn="ctr"/>
            <a:r>
              <a:rPr lang="en-US" sz="4000" dirty="0">
                <a:latin typeface="Graphik Regular" panose="020B0503030202060203"/>
              </a:rPr>
              <a:t>Reactions to Animal Posts</a:t>
            </a:r>
            <a:endParaRPr lang="en-IN" sz="4000" dirty="0">
              <a:latin typeface="Graphik Regular" panose="020B0503030202060203"/>
            </a:endParaRPr>
          </a:p>
        </p:txBody>
      </p:sp>
      <p:sp>
        <p:nvSpPr>
          <p:cNvPr id="30" name="TextBox 29">
            <a:extLst>
              <a:ext uri="{FF2B5EF4-FFF2-40B4-BE49-F238E27FC236}">
                <a16:creationId xmlns:a16="http://schemas.microsoft.com/office/drawing/2014/main" id="{9662B632-F4DE-403C-8DAF-FB2C85EC210A}"/>
              </a:ext>
            </a:extLst>
          </p:cNvPr>
          <p:cNvSpPr txBox="1"/>
          <p:nvPr/>
        </p:nvSpPr>
        <p:spPr>
          <a:xfrm>
            <a:off x="12019630" y="5253863"/>
            <a:ext cx="4273641" cy="1323439"/>
          </a:xfrm>
          <a:prstGeom prst="rect">
            <a:avLst/>
          </a:prstGeom>
          <a:noFill/>
        </p:spPr>
        <p:txBody>
          <a:bodyPr wrap="square" rtlCol="0">
            <a:spAutoFit/>
          </a:bodyPr>
          <a:lstStyle/>
          <a:p>
            <a:pPr algn="ctr"/>
            <a:r>
              <a:rPr lang="en-US" sz="4000" dirty="0">
                <a:latin typeface="Graphik Regular" panose="020B0503030202060203"/>
              </a:rPr>
              <a:t>Month With Most Posts</a:t>
            </a:r>
            <a:endParaRPr lang="en-IN" sz="4000" dirty="0">
              <a:latin typeface="Graphik Regular" panose="020B050303020206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90B8B579-F2E4-4E69-9C8E-64FDEC436344}"/>
              </a:ext>
            </a:extLst>
          </p:cNvPr>
          <p:cNvGraphicFramePr>
            <a:graphicFrameLocks/>
          </p:cNvGraphicFramePr>
          <p:nvPr>
            <p:extLst>
              <p:ext uri="{D42A27DB-BD31-4B8C-83A1-F6EECF244321}">
                <p14:modId xmlns:p14="http://schemas.microsoft.com/office/powerpoint/2010/main" val="122479853"/>
              </p:ext>
            </p:extLst>
          </p:nvPr>
        </p:nvGraphicFramePr>
        <p:xfrm>
          <a:off x="3380067" y="1969357"/>
          <a:ext cx="13374037" cy="6794884"/>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0" name="Chart 29">
            <a:extLst>
              <a:ext uri="{FF2B5EF4-FFF2-40B4-BE49-F238E27FC236}">
                <a16:creationId xmlns:a16="http://schemas.microsoft.com/office/drawing/2014/main" id="{9064F430-283F-42E3-A6B5-3E0CD123825F}"/>
              </a:ext>
            </a:extLst>
          </p:cNvPr>
          <p:cNvGraphicFramePr>
            <a:graphicFrameLocks/>
          </p:cNvGraphicFramePr>
          <p:nvPr>
            <p:extLst>
              <p:ext uri="{D42A27DB-BD31-4B8C-83A1-F6EECF244321}">
                <p14:modId xmlns:p14="http://schemas.microsoft.com/office/powerpoint/2010/main" val="629198271"/>
              </p:ext>
            </p:extLst>
          </p:nvPr>
        </p:nvGraphicFramePr>
        <p:xfrm>
          <a:off x="3276600" y="1343321"/>
          <a:ext cx="13030200" cy="653766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380</Words>
  <Application>Microsoft Office PowerPoint</Application>
  <PresentationFormat>Custom</PresentationFormat>
  <Paragraphs>94</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Graphik Regular</vt:lpstr>
      <vt:lpstr>Clear Sans Regular Bold</vt:lpstr>
      <vt:lpstr>Arial Black</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Windows User</cp:lastModifiedBy>
  <cp:revision>39</cp:revision>
  <dcterms:created xsi:type="dcterms:W3CDTF">2006-08-16T00:00:00Z</dcterms:created>
  <dcterms:modified xsi:type="dcterms:W3CDTF">2024-04-05T10:46:39Z</dcterms:modified>
  <dc:identifier>DAEhDyfaYKE</dc:identifier>
</cp:coreProperties>
</file>